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319" r:id="rId4"/>
    <p:sldId id="329" r:id="rId5"/>
    <p:sldId id="330" r:id="rId6"/>
    <p:sldId id="331" r:id="rId7"/>
    <p:sldId id="324" r:id="rId8"/>
    <p:sldId id="322" r:id="rId9"/>
    <p:sldId id="321" r:id="rId10"/>
    <p:sldId id="327" r:id="rId11"/>
    <p:sldId id="328" r:id="rId12"/>
    <p:sldId id="325" r:id="rId13"/>
    <p:sldId id="326" r:id="rId14"/>
    <p:sldId id="320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98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31AEE-BC84-3544-AFF8-3EE6A065774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158B9-24AF-8A46-BE82-612AD245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creen Shot 2013-07-23 at 7.27.59 AM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051" y="6052384"/>
            <a:ext cx="1841500" cy="5519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gparker@uicorp.ne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emf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6889" y="2590622"/>
            <a:ext cx="184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 </a:t>
            </a:r>
            <a:endParaRPr lang="en-US" sz="4400" dirty="0">
              <a:solidFill>
                <a:schemeClr val="bg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6" name="Picture 5" descr="Underhill_Logo_Color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33" y="597738"/>
            <a:ext cx="3258312" cy="810768"/>
          </a:xfrm>
          <a:prstGeom prst="rect">
            <a:avLst/>
          </a:prstGeom>
        </p:spPr>
      </p:pic>
      <p:pic>
        <p:nvPicPr>
          <p:cNvPr id="7" name="Picture 6" descr="fusiontext-outlines-yellow grey outli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39" y="1421206"/>
            <a:ext cx="5245100" cy="698500"/>
          </a:xfrm>
          <a:prstGeom prst="rect">
            <a:avLst/>
          </a:prstGeom>
        </p:spPr>
      </p:pic>
      <p:sp>
        <p:nvSpPr>
          <p:cNvPr id="9" name="Text Box 10"/>
          <p:cNvSpPr txBox="1"/>
          <p:nvPr/>
        </p:nvSpPr>
        <p:spPr>
          <a:xfrm>
            <a:off x="2859152" y="2367013"/>
            <a:ext cx="4204805" cy="4472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effectLst/>
                <a:latin typeface="Arial"/>
                <a:ea typeface="ＭＳ 明朝"/>
                <a:cs typeface="Times New Roman"/>
              </a:rPr>
              <a:t>2Wire Decoder-in-</a:t>
            </a:r>
            <a:r>
              <a:rPr lang="en-US" sz="2400" b="1" dirty="0" smtClean="0">
                <a:solidFill>
                  <a:srgbClr val="008000"/>
                </a:solidFill>
                <a:effectLst/>
                <a:latin typeface="Arial"/>
                <a:ea typeface="ＭＳ 明朝"/>
                <a:cs typeface="Times New Roman"/>
              </a:rPr>
              <a:t>Solenoid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8000"/>
              </a:solidFill>
              <a:latin typeface="Arial"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8000"/>
                </a:solidFill>
                <a:effectLst/>
                <a:latin typeface="Arial"/>
                <a:ea typeface="ＭＳ 明朝"/>
                <a:cs typeface="Times New Roman"/>
              </a:rPr>
              <a:t>Product Overview</a:t>
            </a:r>
            <a:endParaRPr lang="en-US" sz="3600" dirty="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ＭＳ 明朝"/>
                <a:cs typeface="Times New Roman"/>
              </a:rPr>
              <a:t> 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95" y="4455477"/>
            <a:ext cx="1494155" cy="184213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78" y="3665855"/>
            <a:ext cx="1136015" cy="186309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83587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6065" y="387584"/>
            <a:ext cx="4629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B6C73"/>
                </a:solidFill>
                <a:latin typeface="Arial"/>
                <a:cs typeface="Arial"/>
              </a:rPr>
              <a:t>LED Color Coding</a:t>
            </a:r>
            <a:endParaRPr lang="en-US" sz="4000" b="1" dirty="0">
              <a:solidFill>
                <a:srgbClr val="5B6C73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01" y="1344330"/>
            <a:ext cx="56133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Multi-wire Applications</a:t>
            </a:r>
          </a:p>
          <a:p>
            <a:endParaRPr lang="en-US" sz="2800" b="1" dirty="0">
              <a:solidFill>
                <a:srgbClr val="5B6C73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400" b="1" dirty="0" smtClean="0">
                <a:solidFill>
                  <a:srgbClr val="008000"/>
                </a:solidFill>
                <a:latin typeface="Arial"/>
                <a:cs typeface="Arial"/>
              </a:rPr>
              <a:t>Green</a:t>
            </a:r>
            <a:r>
              <a:rPr lang="en-US" sz="2400" b="1" dirty="0" smtClean="0">
                <a:solidFill>
                  <a:srgbClr val="5B6C73"/>
                </a:solidFill>
                <a:latin typeface="Arial"/>
                <a:cs typeface="Arial"/>
              </a:rPr>
              <a:t> LED – 24 VAC power is being received from the controller and valve is being actuated</a:t>
            </a:r>
          </a:p>
          <a:p>
            <a:endParaRPr lang="en-US" sz="2400" b="1" dirty="0" smtClean="0">
              <a:solidFill>
                <a:srgbClr val="5B6C73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400" b="1" dirty="0" smtClean="0">
                <a:solidFill>
                  <a:srgbClr val="5B6C73"/>
                </a:solidFill>
                <a:latin typeface="Arial"/>
                <a:cs typeface="Arial"/>
              </a:rPr>
              <a:t>No color – there is either a broken common or pilot wire.  If more than one station doesn’t operate it’s typically a broken common wire</a:t>
            </a:r>
            <a:endParaRPr lang="en-US" sz="2800" b="1" dirty="0" smtClean="0">
              <a:solidFill>
                <a:srgbClr val="5B6C73"/>
              </a:solidFill>
              <a:latin typeface="Arial"/>
              <a:cs typeface="Arial"/>
            </a:endParaRPr>
          </a:p>
          <a:p>
            <a:endParaRPr lang="en-US" sz="2800" b="1" dirty="0" smtClean="0">
              <a:solidFill>
                <a:srgbClr val="5B6C73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0500" y="5001399"/>
            <a:ext cx="2071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B6C73"/>
                </a:solidFill>
                <a:latin typeface="Arial Black"/>
                <a:cs typeface="Arial Black"/>
              </a:rPr>
              <a:t>2-Way Fusion Solenoid</a:t>
            </a:r>
            <a:endParaRPr lang="en-US" sz="1200" dirty="0">
              <a:solidFill>
                <a:srgbClr val="5B6C73"/>
              </a:solidFill>
              <a:latin typeface="Arial Black"/>
              <a:cs typeface="Arial Black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5" y="1481276"/>
            <a:ext cx="2515705" cy="352012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97175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6065" y="387584"/>
            <a:ext cx="4629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B6C73"/>
                </a:solidFill>
                <a:latin typeface="Arial"/>
                <a:cs typeface="Arial"/>
              </a:rPr>
              <a:t>LED Color Coding</a:t>
            </a:r>
            <a:endParaRPr lang="en-US" sz="4000" b="1" dirty="0">
              <a:solidFill>
                <a:srgbClr val="5B6C73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01" y="1230030"/>
            <a:ext cx="5613399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2Wire Applications</a:t>
            </a:r>
          </a:p>
          <a:p>
            <a:endParaRPr lang="en-US" sz="2800" b="1" dirty="0">
              <a:solidFill>
                <a:srgbClr val="5B6C73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000" b="1" dirty="0" smtClean="0">
                <a:solidFill>
                  <a:srgbClr val="008000"/>
                </a:solidFill>
                <a:latin typeface="Arial"/>
                <a:cs typeface="Arial"/>
              </a:rPr>
              <a:t>Green</a:t>
            </a:r>
            <a:r>
              <a:rPr lang="en-US" sz="2000" b="1" dirty="0" smtClean="0">
                <a:solidFill>
                  <a:srgbClr val="5B6C73"/>
                </a:solidFill>
                <a:latin typeface="Arial"/>
                <a:cs typeface="Arial"/>
              </a:rPr>
              <a:t> LED – 24 VAC power is being sent down the 2Wire path</a:t>
            </a:r>
          </a:p>
          <a:p>
            <a:endParaRPr lang="en-US" sz="2000" b="1" dirty="0" smtClean="0">
              <a:solidFill>
                <a:srgbClr val="5B6C73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lang="en-US" sz="2000" b="1" dirty="0" smtClean="0">
                <a:solidFill>
                  <a:srgbClr val="5B6C73"/>
                </a:solidFill>
                <a:latin typeface="Arial"/>
                <a:cs typeface="Arial"/>
              </a:rPr>
              <a:t> LED – The Fusion solenoid has not be programmed with a station address</a:t>
            </a:r>
          </a:p>
          <a:p>
            <a:endParaRPr lang="en-US" sz="2000" b="1" dirty="0" smtClean="0">
              <a:solidFill>
                <a:srgbClr val="5B6C73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000" b="1" dirty="0" smtClean="0">
                <a:solidFill>
                  <a:srgbClr val="FF6600"/>
                </a:solidFill>
                <a:latin typeface="Arial"/>
                <a:cs typeface="Arial"/>
              </a:rPr>
              <a:t>Orange</a:t>
            </a:r>
            <a:r>
              <a:rPr lang="en-US" sz="2000" b="1" dirty="0" smtClean="0">
                <a:solidFill>
                  <a:srgbClr val="5B6C73"/>
                </a:solidFill>
                <a:latin typeface="Arial"/>
                <a:cs typeface="Arial"/>
              </a:rPr>
              <a:t> LED – The Fusion solenoid has received a message and the valve should be opening</a:t>
            </a:r>
          </a:p>
          <a:p>
            <a:endParaRPr lang="en-US" sz="2000" b="1" dirty="0" smtClean="0">
              <a:solidFill>
                <a:srgbClr val="5B6C73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000" b="1" dirty="0" smtClean="0">
                <a:solidFill>
                  <a:srgbClr val="5B6C73"/>
                </a:solidFill>
                <a:latin typeface="Arial"/>
                <a:cs typeface="Arial"/>
              </a:rPr>
              <a:t>No color – there is a break in the 2Wire path</a:t>
            </a:r>
          </a:p>
          <a:p>
            <a:pPr marL="457200" indent="-457200">
              <a:buFont typeface="Arial"/>
              <a:buChar char="•"/>
            </a:pPr>
            <a:endParaRPr lang="en-US" sz="2800" b="1" dirty="0" smtClean="0">
              <a:solidFill>
                <a:srgbClr val="5B6C73"/>
              </a:solidFill>
              <a:latin typeface="Arial"/>
              <a:cs typeface="Arial"/>
            </a:endParaRPr>
          </a:p>
          <a:p>
            <a:endParaRPr lang="en-US" sz="2800" b="1" dirty="0" smtClean="0">
              <a:solidFill>
                <a:srgbClr val="5B6C73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5" y="1230030"/>
            <a:ext cx="2515705" cy="352012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5100" y="4762853"/>
            <a:ext cx="2071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B6C73"/>
                </a:solidFill>
                <a:latin typeface="Arial Black"/>
                <a:cs typeface="Arial Black"/>
              </a:rPr>
              <a:t>2-Way Fusion Solenoid</a:t>
            </a:r>
            <a:endParaRPr lang="en-US" sz="1200" dirty="0">
              <a:solidFill>
                <a:srgbClr val="5B6C73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6211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4695" y="387584"/>
            <a:ext cx="2892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B6C73"/>
                </a:solidFill>
                <a:latin typeface="Arial"/>
                <a:cs typeface="Arial"/>
              </a:rPr>
              <a:t>Installation</a:t>
            </a:r>
            <a:endParaRPr lang="en-US" sz="4000" b="1" dirty="0">
              <a:solidFill>
                <a:srgbClr val="5B6C73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01" y="1230031"/>
            <a:ext cx="429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Multi-Wire Systems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0" y="1781460"/>
            <a:ext cx="454659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5B6C73"/>
                </a:solidFill>
                <a:latin typeface="Arial Black"/>
                <a:cs typeface="Arial Black"/>
              </a:rPr>
              <a:t>Remove OEM solenoid and replace w/ Fusion solenoid and corresponding valve adapter</a:t>
            </a:r>
          </a:p>
          <a:p>
            <a:pPr marL="285750" indent="-285750">
              <a:buFont typeface="Arial"/>
              <a:buChar char="•"/>
            </a:pPr>
            <a:endParaRPr lang="en-US" sz="2200" dirty="0" smtClean="0">
              <a:solidFill>
                <a:srgbClr val="5B6C73"/>
              </a:solidFill>
              <a:latin typeface="Arial Black"/>
              <a:cs typeface="Arial Black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5B6C73"/>
                </a:solidFill>
                <a:latin typeface="Arial Black"/>
                <a:cs typeface="Arial Black"/>
              </a:rPr>
              <a:t>Adapts to solenoids w/ separate On/Off adapters (Toro / </a:t>
            </a:r>
            <a:r>
              <a:rPr lang="en-US" sz="2200" dirty="0" err="1" smtClean="0">
                <a:solidFill>
                  <a:srgbClr val="5B6C73"/>
                </a:solidFill>
                <a:latin typeface="Arial Black"/>
                <a:cs typeface="Arial Black"/>
              </a:rPr>
              <a:t>Irritrol</a:t>
            </a:r>
            <a:endParaRPr lang="en-US" sz="2200" dirty="0" smtClean="0">
              <a:solidFill>
                <a:srgbClr val="5B6C73"/>
              </a:solidFill>
              <a:latin typeface="Arial Black"/>
              <a:cs typeface="Arial Black"/>
            </a:endParaRPr>
          </a:p>
          <a:p>
            <a:endParaRPr lang="en-US" sz="2200" dirty="0" smtClean="0">
              <a:solidFill>
                <a:srgbClr val="5B6C73"/>
              </a:solidFill>
              <a:latin typeface="Arial Black"/>
              <a:cs typeface="Arial Black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5B6C73"/>
                </a:solidFill>
                <a:latin typeface="Arial Black"/>
                <a:cs typeface="Arial Black"/>
              </a:rPr>
              <a:t>Make wire connections</a:t>
            </a:r>
          </a:p>
          <a:p>
            <a:endParaRPr lang="en-US" sz="2200" dirty="0" smtClean="0">
              <a:solidFill>
                <a:schemeClr val="bg2">
                  <a:lumMod val="75000"/>
                </a:schemeClr>
              </a:solidFill>
              <a:latin typeface="Arial Black"/>
              <a:cs typeface="Arial Black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Use DBYR connectors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6" name="Picture 5" descr="IMG_05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30682"/>
            <a:ext cx="31115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4695" y="387584"/>
            <a:ext cx="2892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B6C73"/>
                </a:solidFill>
                <a:latin typeface="Arial"/>
                <a:cs typeface="Arial"/>
              </a:rPr>
              <a:t>Installation</a:t>
            </a:r>
            <a:endParaRPr lang="en-US" sz="4000" b="1" dirty="0">
              <a:solidFill>
                <a:srgbClr val="5B6C73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01" y="1033100"/>
            <a:ext cx="3086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2-Wire Systems </a:t>
            </a:r>
          </a:p>
        </p:txBody>
      </p:sp>
      <p:pic>
        <p:nvPicPr>
          <p:cNvPr id="3" name="Picture 2" descr="IMG_05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5260" y="1753251"/>
            <a:ext cx="3388379" cy="3388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001" y="1679860"/>
            <a:ext cx="429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5B6C73"/>
                </a:solidFill>
                <a:latin typeface="Arial Black"/>
                <a:cs typeface="Arial Black"/>
              </a:rPr>
              <a:t>Program the Fusion solenoid using an Underhill Portable Programmer,  1-63 stations</a:t>
            </a:r>
          </a:p>
          <a:p>
            <a:endParaRPr lang="en-US" sz="2000" dirty="0" smtClean="0">
              <a:solidFill>
                <a:srgbClr val="5B6C73"/>
              </a:solidFill>
              <a:latin typeface="Arial Black"/>
              <a:cs typeface="Arial Black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5B6C73"/>
                </a:solidFill>
                <a:latin typeface="Arial Black"/>
                <a:cs typeface="Arial Black"/>
              </a:rPr>
              <a:t>Remove OEM solenoid and replace w/ Fusion solenoid and corresponding valve adapter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5B6C73"/>
              </a:solidFill>
              <a:latin typeface="Arial Black"/>
              <a:cs typeface="Arial Black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5B6C73"/>
                </a:solidFill>
                <a:latin typeface="Arial Black"/>
                <a:cs typeface="Arial Black"/>
              </a:rPr>
              <a:t>Wire into 2Wire path </a:t>
            </a:r>
          </a:p>
          <a:p>
            <a:endParaRPr lang="en-US" sz="2000" dirty="0" smtClean="0">
              <a:solidFill>
                <a:srgbClr val="5B6C73"/>
              </a:solidFill>
              <a:latin typeface="Arial Black"/>
              <a:cs typeface="Arial Black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5B6C73"/>
                </a:solidFill>
                <a:latin typeface="Arial Black"/>
                <a:cs typeface="Arial Black"/>
              </a:rPr>
              <a:t>Make connections w/ DBYR connectors</a:t>
            </a:r>
            <a:endParaRPr lang="en-US" sz="2000" dirty="0">
              <a:solidFill>
                <a:srgbClr val="5B6C73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9852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077" y="387584"/>
            <a:ext cx="6331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B6C73"/>
                </a:solidFill>
                <a:latin typeface="Arial"/>
                <a:cs typeface="Arial"/>
              </a:rPr>
              <a:t>Need Technical Support?</a:t>
            </a:r>
            <a:endParaRPr lang="en-US" sz="4000" b="1" dirty="0">
              <a:solidFill>
                <a:srgbClr val="5B6C73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893" y="1524000"/>
            <a:ext cx="7571303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Greg Parker, Brand / Specification Manager</a:t>
            </a:r>
          </a:p>
          <a:p>
            <a:pPr algn="ctr"/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  <a:hlinkClick r:id="rId2"/>
              </a:rPr>
              <a:t>gparker@uicorp.net</a:t>
            </a: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or</a:t>
            </a:r>
          </a:p>
          <a:p>
            <a:pPr algn="ctr"/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(949) 427-6448</a:t>
            </a:r>
          </a:p>
          <a:p>
            <a:pPr algn="ctr"/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7:00am to 5:00pm PST M-</a:t>
            </a:r>
            <a:r>
              <a:rPr lang="en-US" sz="2800" b="1" dirty="0" err="1" smtClean="0">
                <a:solidFill>
                  <a:srgbClr val="5B6C73"/>
                </a:solidFill>
                <a:latin typeface="Arial"/>
                <a:cs typeface="Arial"/>
              </a:rPr>
              <a:t>Th</a:t>
            </a:r>
            <a:endParaRPr lang="en-US" sz="2800" b="1" dirty="0" smtClean="0">
              <a:solidFill>
                <a:srgbClr val="5B6C73"/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or</a:t>
            </a:r>
          </a:p>
          <a:p>
            <a:pPr algn="ctr"/>
            <a:r>
              <a:rPr lang="en-US" sz="2800" b="1" dirty="0" err="1" smtClean="0">
                <a:solidFill>
                  <a:srgbClr val="5B6C73"/>
                </a:solidFill>
                <a:latin typeface="Arial"/>
                <a:cs typeface="Arial"/>
              </a:rPr>
              <a:t>www.underhill.us</a:t>
            </a:r>
            <a:endParaRPr lang="en-US" sz="2800" b="1" dirty="0" smtClean="0">
              <a:solidFill>
                <a:srgbClr val="5B6C7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58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6270" y="2229084"/>
            <a:ext cx="43027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5B6C73"/>
                </a:solidFill>
                <a:latin typeface="Arial"/>
                <a:cs typeface="Arial"/>
              </a:rPr>
              <a:t>Thank You!</a:t>
            </a:r>
            <a:endParaRPr lang="en-US" sz="6000" b="1" dirty="0">
              <a:solidFill>
                <a:srgbClr val="5B6C7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06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89891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Discussion Points</a:t>
            </a: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118" y="1371600"/>
            <a:ext cx="652628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How Fusion changes 2Wire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Features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/ benefits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How does it work?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Installation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Multi-wire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2Wire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Arial Black"/>
              <a:cs typeface="Arial Black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chemeClr val="bg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7749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7881" y="387584"/>
            <a:ext cx="38858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B6C73"/>
                </a:solidFill>
                <a:latin typeface="Arial"/>
                <a:cs typeface="Arial"/>
              </a:rPr>
              <a:t>How </a:t>
            </a:r>
            <a:r>
              <a:rPr lang="en-US" sz="4000" b="1" dirty="0" err="1" smtClean="0">
                <a:solidFill>
                  <a:srgbClr val="5B6C73"/>
                </a:solidFill>
                <a:latin typeface="Arial"/>
                <a:cs typeface="Arial"/>
              </a:rPr>
              <a:t>Fusion</a:t>
            </a:r>
            <a:r>
              <a:rPr lang="en-US" sz="4000" b="1" baseline="30000" dirty="0" err="1" smtClean="0">
                <a:solidFill>
                  <a:srgbClr val="5B6C73"/>
                </a:solidFill>
                <a:latin typeface="Arial"/>
                <a:cs typeface="Arial"/>
              </a:rPr>
              <a:t>TM</a:t>
            </a:r>
            <a:r>
              <a:rPr lang="en-US" sz="4000" b="1" dirty="0" smtClean="0">
                <a:solidFill>
                  <a:srgbClr val="5B6C73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5B6C73"/>
                </a:solidFill>
                <a:latin typeface="Arial"/>
                <a:cs typeface="Arial"/>
              </a:rPr>
              <a:t>Changes 2Wire</a:t>
            </a:r>
            <a:endParaRPr lang="en-US" sz="4000" b="1" dirty="0">
              <a:solidFill>
                <a:srgbClr val="5B6C73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01" y="1877730"/>
            <a:ext cx="78613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Allows one product to be used for either multi-wire or 2Wire irrigation control systems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Eliminates 50% of the wire connections common to 2Wire systems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Reduces field troubleshooting w/ LED visual indicators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Simple and easy to install</a:t>
            </a:r>
          </a:p>
        </p:txBody>
      </p:sp>
    </p:spTree>
    <p:extLst>
      <p:ext uri="{BB962C8B-B14F-4D97-AF65-F5344CB8AC3E}">
        <p14:creationId xmlns:p14="http://schemas.microsoft.com/office/powerpoint/2010/main" val="288144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 Multi-Wire Layou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0" y="1337465"/>
            <a:ext cx="6199895" cy="46569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6231" y="235184"/>
            <a:ext cx="4849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B6C73"/>
                </a:solidFill>
                <a:latin typeface="Arial"/>
                <a:cs typeface="Arial"/>
              </a:rPr>
              <a:t>How Does it Work?</a:t>
            </a:r>
            <a:endParaRPr lang="en-US" sz="4000" b="1" dirty="0">
              <a:solidFill>
                <a:srgbClr val="5B6C73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217" y="5253335"/>
            <a:ext cx="659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Traditional Multi-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Wire Systems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Layout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9859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6231" y="235184"/>
            <a:ext cx="4849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B6C73"/>
                </a:solidFill>
                <a:latin typeface="Arial"/>
                <a:cs typeface="Arial"/>
              </a:rPr>
              <a:t>How Does it Work?</a:t>
            </a:r>
            <a:endParaRPr lang="en-US" sz="4000" b="1" dirty="0">
              <a:solidFill>
                <a:srgbClr val="5B6C73"/>
              </a:solidFill>
              <a:latin typeface="Arial"/>
              <a:cs typeface="Arial"/>
            </a:endParaRPr>
          </a:p>
        </p:txBody>
      </p:sp>
      <p:pic>
        <p:nvPicPr>
          <p:cNvPr id="2" name="Picture 1" descr="Typ 2Wire Layou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605381"/>
            <a:ext cx="7645400" cy="4950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9217" y="5340642"/>
            <a:ext cx="586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B6C73"/>
                </a:solidFill>
                <a:latin typeface="Arial Black"/>
                <a:cs typeface="Arial Black"/>
              </a:rPr>
              <a:t>Traditional </a:t>
            </a:r>
            <a:r>
              <a:rPr lang="en-US" sz="2400" b="1" dirty="0" smtClean="0">
                <a:solidFill>
                  <a:srgbClr val="5B6C73"/>
                </a:solidFill>
                <a:latin typeface="Arial Black"/>
                <a:cs typeface="Arial Black"/>
              </a:rPr>
              <a:t>2Wire Systems</a:t>
            </a:r>
            <a:r>
              <a:rPr lang="en-US" sz="2400" b="1" dirty="0" smtClean="0">
                <a:solidFill>
                  <a:srgbClr val="5B6C73"/>
                </a:solidFill>
                <a:latin typeface="Arial Black"/>
                <a:cs typeface="Arial Black"/>
              </a:rPr>
              <a:t> </a:t>
            </a:r>
            <a:r>
              <a:rPr lang="en-US" sz="2400" b="1" dirty="0" smtClean="0">
                <a:solidFill>
                  <a:srgbClr val="5B6C73"/>
                </a:solidFill>
                <a:latin typeface="Arial Black"/>
                <a:cs typeface="Arial Black"/>
              </a:rPr>
              <a:t>Layout</a:t>
            </a:r>
            <a:endParaRPr lang="en-US" sz="2400" b="1" dirty="0">
              <a:solidFill>
                <a:srgbClr val="5B6C73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36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6231" y="235184"/>
            <a:ext cx="4849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B6C73"/>
                </a:solidFill>
                <a:latin typeface="Arial"/>
                <a:cs typeface="Arial"/>
              </a:rPr>
              <a:t>How Does it Work?</a:t>
            </a:r>
            <a:endParaRPr lang="en-US" sz="4000" b="1" dirty="0">
              <a:solidFill>
                <a:srgbClr val="5B6C73"/>
              </a:solidFill>
              <a:latin typeface="Arial"/>
              <a:cs typeface="Arial"/>
            </a:endParaRPr>
          </a:p>
        </p:txBody>
      </p:sp>
      <p:pic>
        <p:nvPicPr>
          <p:cNvPr id="7" name="Picture 6" descr="fusiontext-outlines-yellow grey 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70" y="5385832"/>
            <a:ext cx="4100715" cy="54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3300" y="4991100"/>
            <a:ext cx="271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 Black"/>
                <a:cs typeface="Arial Black"/>
              </a:rPr>
              <a:t>Decoder in Solenoid</a:t>
            </a:r>
            <a:endParaRPr lang="en-US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5" name="Picture 4" descr="Fusion Layou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805460"/>
            <a:ext cx="6934200" cy="40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4785" y="387584"/>
            <a:ext cx="4792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B6C73"/>
                </a:solidFill>
                <a:latin typeface="Arial"/>
                <a:cs typeface="Arial"/>
              </a:rPr>
              <a:t>How does it Work?</a:t>
            </a:r>
            <a:endParaRPr lang="en-US" sz="4000" b="1" dirty="0">
              <a:solidFill>
                <a:srgbClr val="5B6C73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01" y="1230030"/>
            <a:ext cx="7861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The Fusion is a solenoid w/ integral 2Wire decoder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rgbClr val="5B6C73"/>
                </a:solidFill>
                <a:latin typeface="Arial"/>
                <a:cs typeface="Arial"/>
              </a:rPr>
              <a:t>R</a:t>
            </a: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eplace the OEM solenoids on the following remote control valve series: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All 2-Way Rain Bird Valves </a:t>
            </a:r>
            <a:r>
              <a:rPr lang="en-US" b="1" dirty="0" smtClean="0">
                <a:solidFill>
                  <a:srgbClr val="5B6C73"/>
                </a:solidFill>
                <a:latin typeface="Arial"/>
                <a:cs typeface="Arial"/>
              </a:rPr>
              <a:t>(except 300BPE / 300BPES Series)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All 2-Way Hunter Valves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All 2-Way Toro / </a:t>
            </a:r>
            <a:r>
              <a:rPr lang="en-US" sz="2800" b="1" dirty="0" err="1" smtClean="0">
                <a:solidFill>
                  <a:srgbClr val="5B6C73"/>
                </a:solidFill>
                <a:latin typeface="Arial"/>
                <a:cs typeface="Arial"/>
              </a:rPr>
              <a:t>Irritrol</a:t>
            </a: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 valves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="1" dirty="0" err="1">
                <a:solidFill>
                  <a:srgbClr val="5B6C73"/>
                </a:solidFill>
                <a:latin typeface="Arial"/>
                <a:cs typeface="Arial"/>
              </a:rPr>
              <a:t>Bermad</a:t>
            </a:r>
            <a:r>
              <a:rPr lang="en-US" sz="2800" b="1" dirty="0">
                <a:solidFill>
                  <a:srgbClr val="5B6C73"/>
                </a:solidFill>
                <a:latin typeface="Arial"/>
                <a:cs typeface="Arial"/>
              </a:rPr>
              <a:t> 3-Way </a:t>
            </a: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Valves</a:t>
            </a:r>
          </a:p>
          <a:p>
            <a:endParaRPr lang="en-US" sz="2800" b="1" dirty="0" smtClean="0">
              <a:solidFill>
                <a:srgbClr val="5B6C7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59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4785" y="387584"/>
            <a:ext cx="4792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B6C73"/>
                </a:solidFill>
                <a:latin typeface="Arial"/>
                <a:cs typeface="Arial"/>
              </a:rPr>
              <a:t>How does it Work?</a:t>
            </a:r>
            <a:endParaRPr lang="en-US" sz="4000" b="1" dirty="0">
              <a:solidFill>
                <a:srgbClr val="5B6C73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01" y="1230030"/>
            <a:ext cx="78613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All 2-Way Fusion solenoids come w/ corresponding valve adapters to mate with each manufacturer’s valves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In multi-wire irrigation control applications simply remove and replace the OEM solenoid with the corresponding Fusion solenoid/valve adapter</a:t>
            </a:r>
          </a:p>
          <a:p>
            <a:endParaRPr lang="en-US" sz="2800" b="1" dirty="0" smtClean="0">
              <a:solidFill>
                <a:srgbClr val="5B6C73"/>
              </a:solidFill>
              <a:latin typeface="Arial"/>
              <a:cs typeface="Arial"/>
            </a:endParaRPr>
          </a:p>
        </p:txBody>
      </p:sp>
      <p:pic>
        <p:nvPicPr>
          <p:cNvPr id="3" name="Picture 2" descr="IMG_20151012_124826574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2" y="3898900"/>
            <a:ext cx="3895984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001" y="4152900"/>
            <a:ext cx="46862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rgbClr val="5B6C73"/>
                </a:solidFill>
                <a:latin typeface="Arial"/>
                <a:cs typeface="Arial"/>
              </a:rPr>
              <a:t>In 2Wire applications, </a:t>
            </a: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program </a:t>
            </a:r>
            <a:r>
              <a:rPr lang="en-US" sz="2800" b="1" dirty="0">
                <a:solidFill>
                  <a:srgbClr val="5B6C73"/>
                </a:solidFill>
                <a:latin typeface="Arial"/>
                <a:cs typeface="Arial"/>
              </a:rPr>
              <a:t>the decoder, </a:t>
            </a: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then </a:t>
            </a:r>
            <a:r>
              <a:rPr lang="en-US" sz="2800" b="1" dirty="0">
                <a:solidFill>
                  <a:srgbClr val="5B6C73"/>
                </a:solidFill>
                <a:latin typeface="Arial"/>
                <a:cs typeface="Arial"/>
              </a:rPr>
              <a:t>install same as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2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3679" y="387584"/>
            <a:ext cx="4774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B6C73"/>
                </a:solidFill>
                <a:latin typeface="Arial"/>
                <a:cs typeface="Arial"/>
              </a:rPr>
              <a:t>Features / Benefits</a:t>
            </a:r>
            <a:endParaRPr lang="en-US" sz="4000" b="1" dirty="0">
              <a:solidFill>
                <a:srgbClr val="5B6C73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01" y="1124140"/>
            <a:ext cx="78613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Very low holding current allows more valves to be operated at one time, 2iwre or Multi-wire- </a:t>
            </a:r>
            <a:r>
              <a:rPr lang="en-US" b="1" dirty="0" smtClean="0">
                <a:solidFill>
                  <a:srgbClr val="5B6C73"/>
                </a:solidFill>
                <a:latin typeface="Arial"/>
                <a:cs typeface="Arial"/>
              </a:rPr>
              <a:t>assumes control system has this capability and there is sufficient capacity and delivery pressure in the mainline system, also doesn’t require controller transformers to increase in output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Eliminates 50% of the wiring connections common to 2Wire systems –</a:t>
            </a:r>
            <a:r>
              <a:rPr lang="en-US" b="1" dirty="0" smtClean="0">
                <a:solidFill>
                  <a:srgbClr val="5B6C73"/>
                </a:solidFill>
                <a:latin typeface="Arial"/>
                <a:cs typeface="Arial"/>
              </a:rPr>
              <a:t> lowers failure rate of poor wire connections  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Reduces field troubleshooting time – </a:t>
            </a:r>
            <a:r>
              <a:rPr lang="en-US" b="1" dirty="0" smtClean="0">
                <a:solidFill>
                  <a:srgbClr val="5B6C73"/>
                </a:solidFill>
                <a:latin typeface="Arial"/>
                <a:cs typeface="Arial"/>
              </a:rPr>
              <a:t>Colored LED provides feedback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5B6C73"/>
                </a:solidFill>
                <a:latin typeface="Arial"/>
                <a:cs typeface="Arial"/>
              </a:rPr>
              <a:t>Similar to troubleshooting multi-wire systems, but easier</a:t>
            </a:r>
          </a:p>
          <a:p>
            <a:endParaRPr lang="en-US" sz="2800" b="1" dirty="0" smtClean="0">
              <a:solidFill>
                <a:srgbClr val="5B6C7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54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Words>543</Words>
  <Application>Microsoft Macintosh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PowerPoint Presentation</vt:lpstr>
      <vt:lpstr>Discussion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NovoTM  2Wire Converter</dc:title>
  <dc:creator>Greg Parker</dc:creator>
  <cp:lastModifiedBy>Greg Parker</cp:lastModifiedBy>
  <cp:revision>223</cp:revision>
  <dcterms:created xsi:type="dcterms:W3CDTF">2013-07-23T14:10:16Z</dcterms:created>
  <dcterms:modified xsi:type="dcterms:W3CDTF">2016-05-24T22:18:17Z</dcterms:modified>
</cp:coreProperties>
</file>